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79" r:id="rId1"/>
    <p:sldMasterId id="2147483790" r:id="rId2"/>
    <p:sldMasterId id="2147483808" r:id="rId3"/>
    <p:sldMasterId id="2147483802" r:id="rId4"/>
    <p:sldMasterId id="2147483814" r:id="rId5"/>
    <p:sldMasterId id="2147483796" r:id="rId6"/>
    <p:sldMasterId id="2147483785" r:id="rId7"/>
  </p:sldMasterIdLst>
  <p:notesMasterIdLst>
    <p:notesMasterId r:id="rId16"/>
  </p:notesMasterIdLst>
  <p:handoutMasterIdLst>
    <p:handoutMasterId r:id="rId17"/>
  </p:handoutMasterIdLst>
  <p:sldIdLst>
    <p:sldId id="292" r:id="rId8"/>
    <p:sldId id="361" r:id="rId9"/>
    <p:sldId id="362" r:id="rId10"/>
    <p:sldId id="363" r:id="rId11"/>
    <p:sldId id="364" r:id="rId12"/>
    <p:sldId id="365" r:id="rId13"/>
    <p:sldId id="366" r:id="rId14"/>
    <p:sldId id="338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58" userDrawn="1">
          <p15:clr>
            <a:srgbClr val="A4A3A4"/>
          </p15:clr>
        </p15:guide>
        <p15:guide id="4" pos="5624" userDrawn="1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78" userDrawn="1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486" userDrawn="1">
          <p15:clr>
            <a:srgbClr val="A4A3A4"/>
          </p15:clr>
        </p15:guide>
        <p15:guide id="13" orient="horz" pos="373" userDrawn="1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78" userDrawn="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690" userDrawn="1">
          <p15:clr>
            <a:srgbClr val="A4A3A4"/>
          </p15:clr>
        </p15:guide>
        <p15:guide id="23" orient="horz" pos="2278" userDrawn="1">
          <p15:clr>
            <a:srgbClr val="A4A3A4"/>
          </p15:clr>
        </p15:guide>
        <p15:guide id="24" orient="horz" pos="2867" userDrawn="1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2" userDrawn="1">
          <p15:clr>
            <a:srgbClr val="A4A3A4"/>
          </p15:clr>
        </p15:guide>
        <p15:guide id="27" orient="horz" pos="2119" userDrawn="1">
          <p15:clr>
            <a:srgbClr val="A4A3A4"/>
          </p15:clr>
        </p15:guide>
        <p15:guide id="28" orient="horz" pos="2187" userDrawn="1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87" userDrawn="1">
          <p15:clr>
            <a:srgbClr val="A4A3A4"/>
          </p15:clr>
        </p15:guide>
        <p15:guide id="34" pos="3879">
          <p15:clr>
            <a:srgbClr val="A4A3A4"/>
          </p15:clr>
        </p15:guide>
        <p15:guide id="35" pos="1072">
          <p15:clr>
            <a:srgbClr val="A4A3A4"/>
          </p15:clr>
        </p15:guide>
        <p15:guide id="36" pos="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9EDF4"/>
    <a:srgbClr val="8EB4E3"/>
    <a:srgbClr val="0079C2"/>
    <a:srgbClr val="E9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5" autoAdjust="0"/>
    <p:restoredTop sz="84854" autoAdjust="0"/>
  </p:normalViewPr>
  <p:slideViewPr>
    <p:cSldViewPr snapToGrid="0" showGuides="1">
      <p:cViewPr varScale="1">
        <p:scale>
          <a:sx n="63" d="100"/>
          <a:sy n="63" d="100"/>
        </p:scale>
        <p:origin x="1138" y="43"/>
      </p:cViewPr>
      <p:guideLst>
        <p:guide pos="158"/>
        <p:guide pos="5624"/>
        <p:guide pos="5057"/>
        <p:guide orient="horz" pos="78"/>
        <p:guide orient="horz" pos="384"/>
        <p:guide orient="horz" pos="486"/>
        <p:guide orient="horz" pos="373"/>
        <p:guide pos="1878"/>
        <p:guide pos="2015"/>
        <p:guide/>
        <p:guide pos="3751"/>
        <p:guide pos="3878"/>
        <p:guide pos="1073"/>
        <p:guide orient="horz" pos="314"/>
        <p:guide orient="horz" pos="690"/>
        <p:guide orient="horz" pos="2278"/>
        <p:guide orient="horz" pos="2867"/>
        <p:guide orient="horz" pos="430"/>
        <p:guide orient="horz" pos="1302"/>
        <p:guide orient="horz" pos="2119"/>
        <p:guide orient="horz" pos="2187"/>
        <p:guide pos="107"/>
        <p:guide pos="5656"/>
        <p:guide pos="1888"/>
        <p:guide pos="1991"/>
        <p:guide pos="3787"/>
        <p:guide pos="3879"/>
        <p:guide pos="1072"/>
        <p:guide pos="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notesViewPr>
    <p:cSldViewPr snapToGrid="0" showGuides="1">
      <p:cViewPr varScale="1">
        <p:scale>
          <a:sx n="60" d="100"/>
          <a:sy n="60" d="100"/>
        </p:scale>
        <p:origin x="-3202" y="-91"/>
      </p:cViewPr>
      <p:guideLst>
        <p:guide orient="horz" pos="2880"/>
        <p:guide pos="2160"/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442DF-0CEF-4C0D-95D3-677E93993AF4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8D2286-0C97-41B7-86DF-12EB28AD5A04}">
      <dgm:prSet phldrT="[Текст]" custT="1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sz="1600" dirty="0">
              <a:solidFill>
                <a:srgbClr val="003366"/>
              </a:solidFill>
            </a:rPr>
            <a:t>Методическое обеспечение:</a:t>
          </a:r>
        </a:p>
        <a:p>
          <a:r>
            <a:rPr lang="ru-RU" sz="1600" dirty="0">
              <a:solidFill>
                <a:srgbClr val="003366"/>
              </a:solidFill>
            </a:rPr>
            <a:t>Электронная библиотека, База знаний, УМК </a:t>
          </a:r>
        </a:p>
      </dgm:t>
    </dgm:pt>
    <dgm:pt modelId="{F4BD9D73-5CFA-4A4F-AF52-8AE1AC35A829}" type="parTrans" cxnId="{838F91D5-8532-4B12-897A-EB849A112B4D}">
      <dgm:prSet/>
      <dgm:spPr/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CDA325B4-102D-49FA-9B2D-E21939C94C17}" type="sibTrans" cxnId="{838F91D5-8532-4B12-897A-EB849A112B4D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0491CED4-7990-4169-837F-E7F9FD3E472B}">
      <dgm:prSet phldrT="[Текст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3366"/>
              </a:solidFill>
            </a:rPr>
            <a:t>Преподавательский состав: пул преподавателей и экспертов по направлениям</a:t>
          </a:r>
        </a:p>
      </dgm:t>
    </dgm:pt>
    <dgm:pt modelId="{D4270656-BC71-452C-979C-4FB880CFB1EF}" type="parTrans" cxnId="{1E412652-D727-477B-ACEE-76B2D040E977}">
      <dgm:prSet/>
      <dgm:spPr/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D973A1DD-771C-47BE-BC12-767E511262F0}" type="sibTrans" cxnId="{1E412652-D727-477B-ACEE-76B2D040E977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3B422049-91CA-4684-BA55-CC66734F93F7}">
      <dgm:prSet phldrT="[Текст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3366"/>
              </a:solidFill>
            </a:rPr>
            <a:t>Тренажерная и лабораторная база </a:t>
          </a:r>
        </a:p>
      </dgm:t>
    </dgm:pt>
    <dgm:pt modelId="{9A07B142-FA47-4973-8180-5DE85659ECC1}" type="parTrans" cxnId="{94C1E2FC-5E7A-4706-9282-AEAE9B2A6E1E}">
      <dgm:prSet/>
      <dgm:spPr/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ED2C4251-70B7-4A4F-8B14-2DDC486B193E}" type="sibTrans" cxnId="{94C1E2FC-5E7A-4706-9282-AEAE9B2A6E1E}">
      <dgm:prSet/>
      <dgm:spPr>
        <a:noFill/>
        <a:ln>
          <a:solidFill>
            <a:srgbClr val="002060"/>
          </a:solidFill>
        </a:ln>
      </dgm:spPr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FA3EE682-9969-4FF7-A551-C876C3C0A676}">
      <dgm:prSet phldrT="[Текст]"/>
      <dgm:spPr>
        <a:noFill/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3366"/>
              </a:solidFill>
            </a:rPr>
            <a:t>Совместная реализация программ целевого обучения</a:t>
          </a:r>
        </a:p>
      </dgm:t>
    </dgm:pt>
    <dgm:pt modelId="{1CB8913A-4A0C-41D8-8627-D38D1BD42487}" type="parTrans" cxnId="{E6B38CB0-0837-4556-8440-178947B02EB8}">
      <dgm:prSet/>
      <dgm:spPr/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221E877D-31FF-423A-AC81-6D956BA45688}" type="sibTrans" cxnId="{E6B38CB0-0837-4556-8440-178947B02EB8}">
      <dgm:prSet/>
      <dgm:spPr/>
      <dgm:t>
        <a:bodyPr/>
        <a:lstStyle/>
        <a:p>
          <a:endParaRPr lang="ru-RU">
            <a:solidFill>
              <a:srgbClr val="0066CC"/>
            </a:solidFill>
          </a:endParaRPr>
        </a:p>
      </dgm:t>
    </dgm:pt>
    <dgm:pt modelId="{26CC42D8-978C-44DF-A697-44ACA6DC5F48}" type="pres">
      <dgm:prSet presAssocID="{903442DF-0CEF-4C0D-95D3-677E93993AF4}" presName="linearFlow" presStyleCnt="0">
        <dgm:presLayoutVars>
          <dgm:resizeHandles val="exact"/>
        </dgm:presLayoutVars>
      </dgm:prSet>
      <dgm:spPr/>
    </dgm:pt>
    <dgm:pt modelId="{BB1758E8-C362-4FCE-9667-9B05C9629A56}" type="pres">
      <dgm:prSet presAssocID="{438D2286-0C97-41B7-86DF-12EB28AD5A04}" presName="node" presStyleLbl="node1" presStyleIdx="0" presStyleCnt="4" custScaleX="177807">
        <dgm:presLayoutVars>
          <dgm:bulletEnabled val="1"/>
        </dgm:presLayoutVars>
      </dgm:prSet>
      <dgm:spPr/>
    </dgm:pt>
    <dgm:pt modelId="{2BF1A345-94ED-4C64-99BA-9ECE20385633}" type="pres">
      <dgm:prSet presAssocID="{CDA325B4-102D-49FA-9B2D-E21939C94C17}" presName="sibTrans" presStyleLbl="sibTrans2D1" presStyleIdx="0" presStyleCnt="3"/>
      <dgm:spPr/>
    </dgm:pt>
    <dgm:pt modelId="{2498CE3C-A06C-4B2A-9947-0A7230F479A8}" type="pres">
      <dgm:prSet presAssocID="{CDA325B4-102D-49FA-9B2D-E21939C94C17}" presName="connectorText" presStyleLbl="sibTrans2D1" presStyleIdx="0" presStyleCnt="3"/>
      <dgm:spPr/>
    </dgm:pt>
    <dgm:pt modelId="{9E67609C-ECDF-4A74-85CC-BACB6734776D}" type="pres">
      <dgm:prSet presAssocID="{0491CED4-7990-4169-837F-E7F9FD3E472B}" presName="node" presStyleLbl="node1" presStyleIdx="1" presStyleCnt="4" custScaleX="177807" custScaleY="107377">
        <dgm:presLayoutVars>
          <dgm:bulletEnabled val="1"/>
        </dgm:presLayoutVars>
      </dgm:prSet>
      <dgm:spPr/>
    </dgm:pt>
    <dgm:pt modelId="{3F286F68-0F9A-4CE5-91B3-F65EA7BD430C}" type="pres">
      <dgm:prSet presAssocID="{D973A1DD-771C-47BE-BC12-767E511262F0}" presName="sibTrans" presStyleLbl="sibTrans2D1" presStyleIdx="1" presStyleCnt="3"/>
      <dgm:spPr/>
    </dgm:pt>
    <dgm:pt modelId="{805A8AF0-CF18-4BE8-A450-D8CE8B202638}" type="pres">
      <dgm:prSet presAssocID="{D973A1DD-771C-47BE-BC12-767E511262F0}" presName="connectorText" presStyleLbl="sibTrans2D1" presStyleIdx="1" presStyleCnt="3"/>
      <dgm:spPr/>
    </dgm:pt>
    <dgm:pt modelId="{7B7D39D7-7A81-4BAD-AEFB-5702FECA800E}" type="pres">
      <dgm:prSet presAssocID="{3B422049-91CA-4684-BA55-CC66734F93F7}" presName="node" presStyleLbl="node1" presStyleIdx="2" presStyleCnt="4" custScaleX="177807" custScaleY="82790">
        <dgm:presLayoutVars>
          <dgm:bulletEnabled val="1"/>
        </dgm:presLayoutVars>
      </dgm:prSet>
      <dgm:spPr/>
    </dgm:pt>
    <dgm:pt modelId="{DA2224BB-8D78-4D17-B220-1AB0BDB78B24}" type="pres">
      <dgm:prSet presAssocID="{ED2C4251-70B7-4A4F-8B14-2DDC486B193E}" presName="sibTrans" presStyleLbl="sibTrans2D1" presStyleIdx="2" presStyleCnt="3"/>
      <dgm:spPr/>
    </dgm:pt>
    <dgm:pt modelId="{BCD3EF44-852A-4699-B7AD-4BBBF1B2FFC3}" type="pres">
      <dgm:prSet presAssocID="{ED2C4251-70B7-4A4F-8B14-2DDC486B193E}" presName="connectorText" presStyleLbl="sibTrans2D1" presStyleIdx="2" presStyleCnt="3"/>
      <dgm:spPr/>
    </dgm:pt>
    <dgm:pt modelId="{2A19ADC1-976B-4C18-8AB1-440B4DF3579E}" type="pres">
      <dgm:prSet presAssocID="{FA3EE682-9969-4FF7-A551-C876C3C0A676}" presName="node" presStyleLbl="node1" presStyleIdx="3" presStyleCnt="4" custScaleX="177807" custLinFactNeighborX="-605" custLinFactNeighborY="-25716">
        <dgm:presLayoutVars>
          <dgm:bulletEnabled val="1"/>
        </dgm:presLayoutVars>
      </dgm:prSet>
      <dgm:spPr/>
    </dgm:pt>
  </dgm:ptLst>
  <dgm:cxnLst>
    <dgm:cxn modelId="{B775D418-8098-4B25-90E6-FDAD6447B5B4}" type="presOf" srcId="{3B422049-91CA-4684-BA55-CC66734F93F7}" destId="{7B7D39D7-7A81-4BAD-AEFB-5702FECA800E}" srcOrd="0" destOrd="0" presId="urn:microsoft.com/office/officeart/2005/8/layout/process2"/>
    <dgm:cxn modelId="{12737F3D-4B98-474B-A855-111E2292AA5A}" type="presOf" srcId="{D973A1DD-771C-47BE-BC12-767E511262F0}" destId="{3F286F68-0F9A-4CE5-91B3-F65EA7BD430C}" srcOrd="0" destOrd="0" presId="urn:microsoft.com/office/officeart/2005/8/layout/process2"/>
    <dgm:cxn modelId="{94860B3F-598D-4733-AD23-4ABA09E0EF0E}" type="presOf" srcId="{438D2286-0C97-41B7-86DF-12EB28AD5A04}" destId="{BB1758E8-C362-4FCE-9667-9B05C9629A56}" srcOrd="0" destOrd="0" presId="urn:microsoft.com/office/officeart/2005/8/layout/process2"/>
    <dgm:cxn modelId="{84EEF54B-5C63-4ED2-8CD9-A4DEFAC48449}" type="presOf" srcId="{0491CED4-7990-4169-837F-E7F9FD3E472B}" destId="{9E67609C-ECDF-4A74-85CC-BACB6734776D}" srcOrd="0" destOrd="0" presId="urn:microsoft.com/office/officeart/2005/8/layout/process2"/>
    <dgm:cxn modelId="{03C2A36F-12E9-4C91-9DDE-FCEAE133CADF}" type="presOf" srcId="{D973A1DD-771C-47BE-BC12-767E511262F0}" destId="{805A8AF0-CF18-4BE8-A450-D8CE8B202638}" srcOrd="1" destOrd="0" presId="urn:microsoft.com/office/officeart/2005/8/layout/process2"/>
    <dgm:cxn modelId="{1E412652-D727-477B-ACEE-76B2D040E977}" srcId="{903442DF-0CEF-4C0D-95D3-677E93993AF4}" destId="{0491CED4-7990-4169-837F-E7F9FD3E472B}" srcOrd="1" destOrd="0" parTransId="{D4270656-BC71-452C-979C-4FB880CFB1EF}" sibTransId="{D973A1DD-771C-47BE-BC12-767E511262F0}"/>
    <dgm:cxn modelId="{0B5F3D94-7EE3-405B-B20D-047BC29580D7}" type="presOf" srcId="{CDA325B4-102D-49FA-9B2D-E21939C94C17}" destId="{2BF1A345-94ED-4C64-99BA-9ECE20385633}" srcOrd="0" destOrd="0" presId="urn:microsoft.com/office/officeart/2005/8/layout/process2"/>
    <dgm:cxn modelId="{270856A5-8EF8-4B30-B368-CD2E89CF0EED}" type="presOf" srcId="{903442DF-0CEF-4C0D-95D3-677E93993AF4}" destId="{26CC42D8-978C-44DF-A697-44ACA6DC5F48}" srcOrd="0" destOrd="0" presId="urn:microsoft.com/office/officeart/2005/8/layout/process2"/>
    <dgm:cxn modelId="{E6B38CB0-0837-4556-8440-178947B02EB8}" srcId="{903442DF-0CEF-4C0D-95D3-677E93993AF4}" destId="{FA3EE682-9969-4FF7-A551-C876C3C0A676}" srcOrd="3" destOrd="0" parTransId="{1CB8913A-4A0C-41D8-8627-D38D1BD42487}" sibTransId="{221E877D-31FF-423A-AC81-6D956BA45688}"/>
    <dgm:cxn modelId="{B78868B4-DDE9-4572-9DE3-4A2F59E12805}" type="presOf" srcId="{ED2C4251-70B7-4A4F-8B14-2DDC486B193E}" destId="{DA2224BB-8D78-4D17-B220-1AB0BDB78B24}" srcOrd="0" destOrd="0" presId="urn:microsoft.com/office/officeart/2005/8/layout/process2"/>
    <dgm:cxn modelId="{B61087BB-A8B9-4B2E-9AD3-5068187AB403}" type="presOf" srcId="{FA3EE682-9969-4FF7-A551-C876C3C0A676}" destId="{2A19ADC1-976B-4C18-8AB1-440B4DF3579E}" srcOrd="0" destOrd="0" presId="urn:microsoft.com/office/officeart/2005/8/layout/process2"/>
    <dgm:cxn modelId="{7BCDD0CF-8100-4CFC-ABEF-DDFECFF1E7F4}" type="presOf" srcId="{CDA325B4-102D-49FA-9B2D-E21939C94C17}" destId="{2498CE3C-A06C-4B2A-9947-0A7230F479A8}" srcOrd="1" destOrd="0" presId="urn:microsoft.com/office/officeart/2005/8/layout/process2"/>
    <dgm:cxn modelId="{838F91D5-8532-4B12-897A-EB849A112B4D}" srcId="{903442DF-0CEF-4C0D-95D3-677E93993AF4}" destId="{438D2286-0C97-41B7-86DF-12EB28AD5A04}" srcOrd="0" destOrd="0" parTransId="{F4BD9D73-5CFA-4A4F-AF52-8AE1AC35A829}" sibTransId="{CDA325B4-102D-49FA-9B2D-E21939C94C17}"/>
    <dgm:cxn modelId="{52FF16E3-868C-4AD6-9199-F81079B007AD}" type="presOf" srcId="{ED2C4251-70B7-4A4F-8B14-2DDC486B193E}" destId="{BCD3EF44-852A-4699-B7AD-4BBBF1B2FFC3}" srcOrd="1" destOrd="0" presId="urn:microsoft.com/office/officeart/2005/8/layout/process2"/>
    <dgm:cxn modelId="{94C1E2FC-5E7A-4706-9282-AEAE9B2A6E1E}" srcId="{903442DF-0CEF-4C0D-95D3-677E93993AF4}" destId="{3B422049-91CA-4684-BA55-CC66734F93F7}" srcOrd="2" destOrd="0" parTransId="{9A07B142-FA47-4973-8180-5DE85659ECC1}" sibTransId="{ED2C4251-70B7-4A4F-8B14-2DDC486B193E}"/>
    <dgm:cxn modelId="{44F06D9F-BC39-4A3B-8F60-9923AC0FC886}" type="presParOf" srcId="{26CC42D8-978C-44DF-A697-44ACA6DC5F48}" destId="{BB1758E8-C362-4FCE-9667-9B05C9629A56}" srcOrd="0" destOrd="0" presId="urn:microsoft.com/office/officeart/2005/8/layout/process2"/>
    <dgm:cxn modelId="{2C3BF74C-6380-41D6-8AE7-A63F26D5A1F9}" type="presParOf" srcId="{26CC42D8-978C-44DF-A697-44ACA6DC5F48}" destId="{2BF1A345-94ED-4C64-99BA-9ECE20385633}" srcOrd="1" destOrd="0" presId="urn:microsoft.com/office/officeart/2005/8/layout/process2"/>
    <dgm:cxn modelId="{8423D370-0BCB-4315-B808-E07D5E0C320E}" type="presParOf" srcId="{2BF1A345-94ED-4C64-99BA-9ECE20385633}" destId="{2498CE3C-A06C-4B2A-9947-0A7230F479A8}" srcOrd="0" destOrd="0" presId="urn:microsoft.com/office/officeart/2005/8/layout/process2"/>
    <dgm:cxn modelId="{6EE6B627-175E-421F-8480-21968DBC7D69}" type="presParOf" srcId="{26CC42D8-978C-44DF-A697-44ACA6DC5F48}" destId="{9E67609C-ECDF-4A74-85CC-BACB6734776D}" srcOrd="2" destOrd="0" presId="urn:microsoft.com/office/officeart/2005/8/layout/process2"/>
    <dgm:cxn modelId="{62D62368-634B-469D-8FF4-C8A0CA8F23C3}" type="presParOf" srcId="{26CC42D8-978C-44DF-A697-44ACA6DC5F48}" destId="{3F286F68-0F9A-4CE5-91B3-F65EA7BD430C}" srcOrd="3" destOrd="0" presId="urn:microsoft.com/office/officeart/2005/8/layout/process2"/>
    <dgm:cxn modelId="{CE3DD6D2-BD23-429C-BF29-670D03F7E268}" type="presParOf" srcId="{3F286F68-0F9A-4CE5-91B3-F65EA7BD430C}" destId="{805A8AF0-CF18-4BE8-A450-D8CE8B202638}" srcOrd="0" destOrd="0" presId="urn:microsoft.com/office/officeart/2005/8/layout/process2"/>
    <dgm:cxn modelId="{A99768A6-D203-430D-816B-4EA96CB43C68}" type="presParOf" srcId="{26CC42D8-978C-44DF-A697-44ACA6DC5F48}" destId="{7B7D39D7-7A81-4BAD-AEFB-5702FECA800E}" srcOrd="4" destOrd="0" presId="urn:microsoft.com/office/officeart/2005/8/layout/process2"/>
    <dgm:cxn modelId="{14CDE5C2-EF43-492D-AE06-37AD6BF35555}" type="presParOf" srcId="{26CC42D8-978C-44DF-A697-44ACA6DC5F48}" destId="{DA2224BB-8D78-4D17-B220-1AB0BDB78B24}" srcOrd="5" destOrd="0" presId="urn:microsoft.com/office/officeart/2005/8/layout/process2"/>
    <dgm:cxn modelId="{641F0C37-9807-4E85-BB7A-136C1A640C66}" type="presParOf" srcId="{DA2224BB-8D78-4D17-B220-1AB0BDB78B24}" destId="{BCD3EF44-852A-4699-B7AD-4BBBF1B2FFC3}" srcOrd="0" destOrd="0" presId="urn:microsoft.com/office/officeart/2005/8/layout/process2"/>
    <dgm:cxn modelId="{8AB65E5F-3D19-4D2C-AA43-69DE1BF6B256}" type="presParOf" srcId="{26CC42D8-978C-44DF-A697-44ACA6DC5F48}" destId="{2A19ADC1-976B-4C18-8AB1-440B4DF3579E}" srcOrd="6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758E8-C362-4FCE-9667-9B05C9629A56}">
      <dsp:nvSpPr>
        <dsp:cNvPr id="0" name=""/>
        <dsp:cNvSpPr/>
      </dsp:nvSpPr>
      <dsp:spPr>
        <a:xfrm>
          <a:off x="10549" y="2556"/>
          <a:ext cx="4977775" cy="6998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3366"/>
              </a:solidFill>
            </a:rPr>
            <a:t>Методическое обеспечение: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3366"/>
              </a:solidFill>
            </a:rPr>
            <a:t>Электронная библиотека, База знаний, УМК </a:t>
          </a:r>
        </a:p>
      </dsp:txBody>
      <dsp:txXfrm>
        <a:off x="31048" y="23055"/>
        <a:ext cx="4936777" cy="658886"/>
      </dsp:txXfrm>
    </dsp:sp>
    <dsp:sp modelId="{2BF1A345-94ED-4C64-99BA-9ECE20385633}">
      <dsp:nvSpPr>
        <dsp:cNvPr id="0" name=""/>
        <dsp:cNvSpPr/>
      </dsp:nvSpPr>
      <dsp:spPr>
        <a:xfrm rot="5400000">
          <a:off x="2368209" y="719938"/>
          <a:ext cx="262456" cy="31494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rgbClr val="0066CC"/>
            </a:solidFill>
          </a:endParaRPr>
        </a:p>
      </dsp:txBody>
      <dsp:txXfrm rot="-5400000">
        <a:off x="2404954" y="746184"/>
        <a:ext cx="188968" cy="183719"/>
      </dsp:txXfrm>
    </dsp:sp>
    <dsp:sp modelId="{9E67609C-ECDF-4A74-85CC-BACB6734776D}">
      <dsp:nvSpPr>
        <dsp:cNvPr id="0" name=""/>
        <dsp:cNvSpPr/>
      </dsp:nvSpPr>
      <dsp:spPr>
        <a:xfrm>
          <a:off x="10549" y="1052383"/>
          <a:ext cx="4977775" cy="75151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3366"/>
              </a:solidFill>
            </a:rPr>
            <a:t>Преподавательский состав: пул преподавателей и экспертов по направлениям</a:t>
          </a:r>
        </a:p>
      </dsp:txBody>
      <dsp:txXfrm>
        <a:off x="32560" y="1074394"/>
        <a:ext cx="4933753" cy="707493"/>
      </dsp:txXfrm>
    </dsp:sp>
    <dsp:sp modelId="{3F286F68-0F9A-4CE5-91B3-F65EA7BD430C}">
      <dsp:nvSpPr>
        <dsp:cNvPr id="0" name=""/>
        <dsp:cNvSpPr/>
      </dsp:nvSpPr>
      <dsp:spPr>
        <a:xfrm rot="5400000">
          <a:off x="2368209" y="1821395"/>
          <a:ext cx="262456" cy="31494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rgbClr val="0066CC"/>
            </a:solidFill>
          </a:endParaRPr>
        </a:p>
      </dsp:txBody>
      <dsp:txXfrm rot="-5400000">
        <a:off x="2404954" y="1847641"/>
        <a:ext cx="188968" cy="183719"/>
      </dsp:txXfrm>
    </dsp:sp>
    <dsp:sp modelId="{7B7D39D7-7A81-4BAD-AEFB-5702FECA800E}">
      <dsp:nvSpPr>
        <dsp:cNvPr id="0" name=""/>
        <dsp:cNvSpPr/>
      </dsp:nvSpPr>
      <dsp:spPr>
        <a:xfrm>
          <a:off x="10549" y="2153840"/>
          <a:ext cx="4977775" cy="57943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3366"/>
              </a:solidFill>
            </a:rPr>
            <a:t>Тренажерная и лабораторная база </a:t>
          </a:r>
        </a:p>
      </dsp:txBody>
      <dsp:txXfrm>
        <a:off x="27520" y="2170811"/>
        <a:ext cx="4943833" cy="545492"/>
      </dsp:txXfrm>
    </dsp:sp>
    <dsp:sp modelId="{DA2224BB-8D78-4D17-B220-1AB0BDB78B24}">
      <dsp:nvSpPr>
        <dsp:cNvPr id="0" name=""/>
        <dsp:cNvSpPr/>
      </dsp:nvSpPr>
      <dsp:spPr>
        <a:xfrm rot="5440313">
          <a:off x="2397027" y="2705776"/>
          <a:ext cx="194976" cy="314948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rgbClr val="0066CC"/>
            </a:solidFill>
          </a:endParaRPr>
        </a:p>
      </dsp:txBody>
      <dsp:txXfrm rot="-5400000">
        <a:off x="2400374" y="2765764"/>
        <a:ext cx="188968" cy="136483"/>
      </dsp:txXfrm>
    </dsp:sp>
    <dsp:sp modelId="{2A19ADC1-976B-4C18-8AB1-440B4DF3579E}">
      <dsp:nvSpPr>
        <dsp:cNvPr id="0" name=""/>
        <dsp:cNvSpPr/>
      </dsp:nvSpPr>
      <dsp:spPr>
        <a:xfrm>
          <a:off x="0" y="2993226"/>
          <a:ext cx="4977775" cy="69988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3366"/>
              </a:solidFill>
            </a:rPr>
            <a:t>Совместная реализация программ целевого обучения</a:t>
          </a:r>
        </a:p>
      </dsp:txBody>
      <dsp:txXfrm>
        <a:off x="20499" y="3013725"/>
        <a:ext cx="4936777" cy="658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чт 22.04.21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чт 22.04.21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2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490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8606" y="4401329"/>
            <a:ext cx="6388769" cy="4467701"/>
          </a:xfrm>
        </p:spPr>
        <p:txBody>
          <a:bodyPr/>
          <a:lstStyle/>
          <a:p>
            <a:pPr indent="460710"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AA6FE3-C9B6-46FB-994E-17B8074DBFC9}" type="datetime8">
              <a:rPr lang="ru-RU" smtClean="0"/>
              <a:t>чт 22.04.21 0:02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5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2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6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xfrm>
            <a:off x="472613" y="4715476"/>
            <a:ext cx="5794625" cy="4893521"/>
          </a:xfrm>
          <a:noFill/>
        </p:spPr>
        <p:txBody>
          <a:bodyPr/>
          <a:lstStyle/>
          <a:p>
            <a:pPr marL="0" marR="0" indent="357167" algn="just" defTabSz="914400" rtl="0" eaLnBrk="0" fontAlgn="base" latinLnBrk="0" hangingPunct="0">
              <a:lnSpc>
                <a:spcPct val="100000"/>
              </a:lnSpc>
              <a:spcBef>
                <a:spcPts val="297"/>
              </a:spcBef>
              <a:spcAft>
                <a:spcPts val="297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1pPr>
            <a:lvl2pPr marL="743295" indent="-285883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1143530" indent="-228706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600942" indent="-228706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2058355" indent="-228706" defTabSz="949766" eaLnBrk="0" hangingPunct="0"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  <a:lvl6pPr marL="2515767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6pPr>
            <a:lvl7pPr marL="2973178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7pPr>
            <a:lvl8pPr marL="3430591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8pPr>
            <a:lvl9pPr marL="3888003" indent="-228706" defTabSz="949766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C98041C5-90F5-4B7E-855A-CC5EEA707EBA}" type="slidenum">
              <a:rPr lang="ru-RU" sz="120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24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50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906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9" y="4772025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&lt;#&gt;</a:t>
            </a: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НАЗВАНИЕ ПРЕЗЕНТАЦИИ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804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714400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71252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1238400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1238400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910908"/>
            <a:ext cx="7279699" cy="3713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1699201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701800" y="1406324"/>
            <a:ext cx="7277100" cy="3365910"/>
          </a:xfrm>
        </p:spPr>
        <p:txBody>
          <a:bodyPr/>
          <a:lstStyle/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701800" y="1406324"/>
            <a:ext cx="72771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0180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00" y="0"/>
            <a:ext cx="1358900" cy="79450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700208" y="4819262"/>
            <a:ext cx="7278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Корпоративные университеты и бизнес-школы: эффективные формы взаимодействия</a:t>
            </a:r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817" r:id="rId6"/>
    <p:sldLayoutId id="2147483821" r:id="rId7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997200" y="0"/>
            <a:ext cx="6146800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24000" y="0"/>
            <a:ext cx="7620000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1236829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524000" y="2073274"/>
            <a:ext cx="7620000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09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2" y="2073275"/>
            <a:ext cx="9144002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52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700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52144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0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523998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1800" y="1412109"/>
            <a:ext cx="7277100" cy="3366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521445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49" y="106625"/>
            <a:ext cx="1202394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74" y="1238893"/>
            <a:ext cx="4503600" cy="787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0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18.tif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tif"/><Relationship Id="rId18" Type="http://schemas.openxmlformats.org/officeDocument/2006/relationships/image" Target="../media/image12.png"/><Relationship Id="rId3" Type="http://schemas.openxmlformats.org/officeDocument/2006/relationships/image" Target="../media/image27.png"/><Relationship Id="rId21" Type="http://schemas.openxmlformats.org/officeDocument/2006/relationships/image" Target="../media/image31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30.png"/><Relationship Id="rId4" Type="http://schemas.microsoft.com/office/2007/relationships/hdphoto" Target="../media/hdphoto6.wdp"/><Relationship Id="rId9" Type="http://schemas.openxmlformats.org/officeDocument/2006/relationships/image" Target="../media/image11.png"/><Relationship Id="rId14" Type="http://schemas.openxmlformats.org/officeDocument/2006/relationships/image" Target="../media/image20.jpg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5"/>
          <p:cNvSpPr txBox="1">
            <a:spLocks/>
          </p:cNvSpPr>
          <p:nvPr/>
        </p:nvSpPr>
        <p:spPr bwMode="auto">
          <a:xfrm>
            <a:off x="1840593" y="3328711"/>
            <a:ext cx="6975474" cy="127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8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Arial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kern="0" dirty="0">
                <a:latin typeface="Arial Narrow"/>
              </a:rPr>
              <a:t>Печенкин Александр Евгеньевич, </a:t>
            </a:r>
            <a:br>
              <a:rPr lang="ru-RU" sz="1600" b="1" kern="0" dirty="0">
                <a:latin typeface="Arial Narrow"/>
              </a:rPr>
            </a:br>
            <a:r>
              <a:rPr lang="ru-RU" sz="1600" b="1" kern="0" dirty="0">
                <a:latin typeface="Arial Narrow"/>
              </a:rPr>
              <a:t>директор «Газпром корпоративный институт»</a:t>
            </a:r>
            <a:endParaRPr lang="ru-RU" sz="1600" kern="0" dirty="0">
              <a:latin typeface="Arial Narrow"/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 bwMode="auto">
          <a:xfrm>
            <a:off x="717917" y="1171338"/>
            <a:ext cx="7819502" cy="19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148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296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444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592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>
              <a:defRPr/>
            </a:pPr>
            <a:r>
              <a:rPr lang="ru-RU" altLang="ru-RU" sz="3200" kern="0" dirty="0">
                <a:latin typeface="Arial Narrow"/>
              </a:rPr>
              <a:t>Корпоративные университеты и бизнес-школы: эффективные формы взаимодействия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580" y="4853940"/>
            <a:ext cx="360179" cy="2209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7"/>
          <a:stretch/>
        </p:blipFill>
        <p:spPr>
          <a:xfrm>
            <a:off x="1249944" y="801302"/>
            <a:ext cx="6910431" cy="3543357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2302971" y="1104875"/>
            <a:ext cx="4659951" cy="3235333"/>
            <a:chOff x="-154079" y="1043290"/>
            <a:chExt cx="9207120" cy="5723421"/>
          </a:xfrm>
        </p:grpSpPr>
        <p:sp>
          <p:nvSpPr>
            <p:cNvPr id="6" name="Овал 5"/>
            <p:cNvSpPr/>
            <p:nvPr/>
          </p:nvSpPr>
          <p:spPr bwMode="auto">
            <a:xfrm>
              <a:off x="380155" y="1431154"/>
              <a:ext cx="8098993" cy="4337608"/>
            </a:xfrm>
            <a:prstGeom prst="ellipse">
              <a:avLst/>
            </a:prstGeom>
            <a:noFill/>
            <a:ln w="508000">
              <a:solidFill>
                <a:srgbClr val="CCECFF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solidFill>
                    <a:srgbClr val="CCECFF"/>
                  </a:solidFill>
                </a:ln>
                <a:noFill/>
                <a:effectLst/>
                <a:latin typeface="Arial Narrow" pitchFamily="34" charset="0"/>
              </a:endParaRPr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2" b="4066"/>
            <a:stretch/>
          </p:blipFill>
          <p:spPr bwMode="auto">
            <a:xfrm>
              <a:off x="539172" y="4395034"/>
              <a:ext cx="972953" cy="115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72982" l="0" r="889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2" r="20562" b="5299"/>
            <a:stretch/>
          </p:blipFill>
          <p:spPr bwMode="auto">
            <a:xfrm>
              <a:off x="-3240" y="2802501"/>
              <a:ext cx="935385" cy="1365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Стрелка вправо 8"/>
            <p:cNvSpPr/>
            <p:nvPr/>
          </p:nvSpPr>
          <p:spPr bwMode="auto">
            <a:xfrm>
              <a:off x="7251727" y="3313038"/>
              <a:ext cx="425290" cy="531845"/>
            </a:xfrm>
            <a:prstGeom prst="rightArrow">
              <a:avLst/>
            </a:prstGeom>
            <a:solidFill>
              <a:srgbClr val="CCECF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 bwMode="auto">
            <a:xfrm rot="16200000">
              <a:off x="4382920" y="2301484"/>
              <a:ext cx="425290" cy="531845"/>
            </a:xfrm>
            <a:prstGeom prst="rightArrow">
              <a:avLst/>
            </a:prstGeom>
            <a:solidFill>
              <a:srgbClr val="CCECF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Стрелка вправо 10"/>
            <p:cNvSpPr/>
            <p:nvPr/>
          </p:nvSpPr>
          <p:spPr bwMode="auto">
            <a:xfrm rot="10800000">
              <a:off x="1516143" y="3313037"/>
              <a:ext cx="425290" cy="531845"/>
            </a:xfrm>
            <a:prstGeom prst="rightArrow">
              <a:avLst/>
            </a:prstGeom>
            <a:solidFill>
              <a:srgbClr val="CCECF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 bwMode="auto">
            <a:xfrm rot="5400000">
              <a:off x="4379516" y="4352337"/>
              <a:ext cx="425290" cy="531845"/>
            </a:xfrm>
            <a:prstGeom prst="rightArrow">
              <a:avLst/>
            </a:prstGeom>
            <a:solidFill>
              <a:srgbClr val="CCECFF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88" y="1793467"/>
              <a:ext cx="873125" cy="103047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4895" y="2809577"/>
              <a:ext cx="1241650" cy="5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МГТУ им. Н.Э. Баумана, Москва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585" y="1404955"/>
              <a:ext cx="519165" cy="7308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97148" y="2147583"/>
              <a:ext cx="1241650" cy="4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 err="1">
                  <a:solidFill>
                    <a:srgbClr val="003366"/>
                  </a:solidFill>
                </a:rPr>
                <a:t>СПбГЭУ</a:t>
              </a:r>
              <a:r>
                <a:rPr lang="ru-RU" sz="400" b="1" dirty="0">
                  <a:solidFill>
                    <a:srgbClr val="003366"/>
                  </a:solidFill>
                </a:rPr>
                <a:t>,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826" y="1118630"/>
              <a:ext cx="977846" cy="7992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416722" y="1946096"/>
              <a:ext cx="1241650" cy="5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РГУ нефти и газа (НИУ) им. И.М. Губкина, Москва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812" y="1043290"/>
              <a:ext cx="1066053" cy="96721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65964" y="1994538"/>
              <a:ext cx="1241650" cy="311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НИ ТПУ, Томск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190" y="1474524"/>
              <a:ext cx="1135763" cy="10732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975340" y="2457622"/>
              <a:ext cx="1241651" cy="31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УГТУ, Ухта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11390" y="4391185"/>
              <a:ext cx="1241651" cy="31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УГНТУ, Уфа</a:t>
              </a: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176" y="4625367"/>
              <a:ext cx="1053250" cy="8952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320976" y="5519500"/>
              <a:ext cx="1241651" cy="31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ТИУ, Тюмень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760" y="5025643"/>
              <a:ext cx="876958" cy="84330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100920" y="5833845"/>
              <a:ext cx="1462638" cy="560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Высшая школа экономики,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Москва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114" y="5127726"/>
              <a:ext cx="1128467" cy="111605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742440" y="6081288"/>
              <a:ext cx="1717663" cy="68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 err="1">
                  <a:solidFill>
                    <a:srgbClr val="003366"/>
                  </a:solidFill>
                </a:rPr>
                <a:t>ГУМиРФ</a:t>
              </a:r>
              <a:endParaRPr lang="ru-RU" sz="400" b="1" dirty="0">
                <a:solidFill>
                  <a:srgbClr val="003366"/>
                </a:solidFill>
              </a:endParaRP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 им. адмирала С.О. Макарова, 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31674" y="5965431"/>
              <a:ext cx="1241651" cy="4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ВШМ СПбГУ,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579" y="5197165"/>
              <a:ext cx="789172" cy="92408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471498" y="6073413"/>
              <a:ext cx="1770252" cy="68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 err="1">
                  <a:solidFill>
                    <a:srgbClr val="003366"/>
                  </a:solidFill>
                </a:rPr>
                <a:t>СПбГЭТУ</a:t>
              </a:r>
              <a:r>
                <a:rPr lang="ru-RU" sz="400" b="1" dirty="0">
                  <a:solidFill>
                    <a:srgbClr val="003366"/>
                  </a:solidFill>
                </a:rPr>
                <a:t> (ЛЭТИ)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Им. В.И. Ульянова (Ленина), 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</a:t>
              </a: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5144" y="3474605"/>
              <a:ext cx="995825" cy="9759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-154079" y="3806327"/>
              <a:ext cx="1241651" cy="81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Санкт-Петербургский Горный университет,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</a:t>
              </a:r>
            </a:p>
          </p:txBody>
        </p:sp>
        <p:pic>
          <p:nvPicPr>
            <p:cNvPr id="3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136" y="2059537"/>
              <a:ext cx="1281021" cy="1224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7777818" y="3021784"/>
              <a:ext cx="1241651" cy="43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СПбГУ,</a:t>
              </a:r>
            </a:p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Санкт-Петербург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29084" y="5659209"/>
              <a:ext cx="1070551" cy="68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b="1" dirty="0">
                  <a:solidFill>
                    <a:srgbClr val="003366"/>
                  </a:solidFill>
                </a:rPr>
                <a:t>СВФУ им. М.К. </a:t>
              </a:r>
              <a:r>
                <a:rPr lang="ru-RU" sz="400" b="1" dirty="0" err="1">
                  <a:solidFill>
                    <a:srgbClr val="003366"/>
                  </a:solidFill>
                </a:rPr>
                <a:t>Аммосова</a:t>
              </a:r>
              <a:r>
                <a:rPr lang="ru-RU" sz="400" b="1" dirty="0">
                  <a:solidFill>
                    <a:srgbClr val="003366"/>
                  </a:solidFill>
                </a:rPr>
                <a:t>, Якутск</a:t>
              </a: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1553287" y="4950551"/>
              <a:ext cx="966367" cy="724726"/>
            </a:xfrm>
            <a:prstGeom prst="rect">
              <a:avLst/>
            </a:prstGeom>
            <a:blipFill dpi="0" rotWithShape="1">
              <a:blip r:embed="rId20">
                <a:alphaModFix amt="66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pic>
        <p:nvPicPr>
          <p:cNvPr id="39" name="Picture 4" descr="https://novosti.az/media/2017/11/22/gazprom_logo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497" y="2154428"/>
            <a:ext cx="1187800" cy="7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153752" y="1772370"/>
            <a:ext cx="9735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" b="1" dirty="0">
                <a:solidFill>
                  <a:srgbClr val="003366"/>
                </a:solidFill>
              </a:rPr>
              <a:t>МГУ им. М.В. Ломоносова,</a:t>
            </a:r>
          </a:p>
          <a:p>
            <a:pPr algn="ctr"/>
            <a:r>
              <a:rPr lang="ru-RU" sz="300" b="1" dirty="0">
                <a:solidFill>
                  <a:srgbClr val="003366"/>
                </a:solidFill>
              </a:rPr>
              <a:t>Москва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5362307" y="1249477"/>
            <a:ext cx="557917" cy="505525"/>
          </a:xfrm>
          <a:prstGeom prst="ellipse">
            <a:avLst/>
          </a:prstGeom>
          <a:blipFill dpi="0" rotWithShape="1">
            <a:blip r:embed="rId22">
              <a:alphaModFix amt="8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761665" y="3417548"/>
            <a:ext cx="415969" cy="517383"/>
          </a:xfrm>
          <a:prstGeom prst="ellipse">
            <a:avLst/>
          </a:prstGeom>
          <a:blipFill>
            <a:blip r:embed="rId2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spbstu.ru/upload/branding/logo_vert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96" y="1052880"/>
            <a:ext cx="751322" cy="7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2"/>
          <p:cNvSpPr>
            <a:spLocks noGrp="1"/>
          </p:cNvSpPr>
          <p:nvPr>
            <p:ph type="title"/>
          </p:nvPr>
        </p:nvSpPr>
        <p:spPr>
          <a:xfrm>
            <a:off x="1693127" y="89070"/>
            <a:ext cx="7086600" cy="451147"/>
          </a:xfrm>
        </p:spPr>
        <p:txBody>
          <a:bodyPr lIns="0" tIns="0" rIns="0" bIns="0" anchor="b" anchorCtr="0"/>
          <a:lstStyle/>
          <a:p>
            <a:r>
              <a:rPr lang="ru-RU" b="1" dirty="0"/>
              <a:t>Опорные вузы и вузы-партнеры ПАО «Газпром»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701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527823"/>
          </a:xfrm>
        </p:spPr>
        <p:txBody>
          <a:bodyPr/>
          <a:lstStyle/>
          <a:p>
            <a:r>
              <a:rPr lang="ru-RU" b="1" dirty="0"/>
              <a:t>Уровни интеграции участников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868872" y="986367"/>
          <a:ext cx="4998875" cy="378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методическое обеспечени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7000"/>
                    </a14:imgEffect>
                    <a14:imgEffect>
                      <a14:saturation sat="0"/>
                    </a14:imgEffect>
                    <a14:imgEffect>
                      <a14:brightnessContrast bright="-1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74" y="911933"/>
            <a:ext cx="1091657" cy="74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эксперты пиктограмма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42" y="1904971"/>
            <a:ext cx="915737" cy="9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лаборатория пиктограмма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42" y="2896256"/>
            <a:ext cx="900111" cy="9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обучение пиктограмма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37" y="3947017"/>
            <a:ext cx="959121" cy="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7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730298" y="-18909"/>
            <a:ext cx="7086600" cy="738000"/>
          </a:xfrm>
        </p:spPr>
        <p:txBody>
          <a:bodyPr lIns="0" tIns="0" rIns="0" bIns="0" anchor="b" anchorCtr="0"/>
          <a:lstStyle/>
          <a:p>
            <a:r>
              <a:rPr lang="ru-RU" b="1" dirty="0"/>
              <a:t>Взаимодействие образовательных организаций ПАО </a:t>
            </a:r>
            <a:r>
              <a:rPr lang="ru-RU" sz="2000" b="1" dirty="0"/>
              <a:t>«Газпром» </a:t>
            </a:r>
            <a:br>
              <a:rPr lang="ru-RU" sz="2000" b="1" dirty="0"/>
            </a:br>
            <a:r>
              <a:rPr lang="ru-RU" b="1" dirty="0"/>
              <a:t>с вузами-партнерами</a:t>
            </a:r>
            <a:endParaRPr lang="ru-RU" sz="2000" b="1" dirty="0"/>
          </a:p>
        </p:txBody>
      </p:sp>
      <p:pic>
        <p:nvPicPr>
          <p:cNvPr id="9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2982" l="0" r="88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2" r="20562" b="5299"/>
          <a:stretch/>
        </p:blipFill>
        <p:spPr bwMode="auto">
          <a:xfrm>
            <a:off x="6737184" y="3461813"/>
            <a:ext cx="328617" cy="5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07" y="1571014"/>
            <a:ext cx="266740" cy="351038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848839" y="1904029"/>
            <a:ext cx="618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МГТУ </a:t>
            </a:r>
            <a:br>
              <a:rPr lang="ru-RU" sz="400" b="1" dirty="0">
                <a:solidFill>
                  <a:srgbClr val="003366"/>
                </a:solidFill>
              </a:rPr>
            </a:br>
            <a:r>
              <a:rPr lang="ru-RU" sz="400" b="1" dirty="0">
                <a:solidFill>
                  <a:srgbClr val="003366"/>
                </a:solidFill>
              </a:rPr>
              <a:t>им. </a:t>
            </a:r>
            <a:r>
              <a:rPr lang="ru-RU" sz="400" b="1" dirty="0" err="1">
                <a:solidFill>
                  <a:srgbClr val="003366"/>
                </a:solidFill>
              </a:rPr>
              <a:t>Н.Э.Баумана</a:t>
            </a:r>
            <a:r>
              <a:rPr lang="ru-RU" sz="400" b="1" dirty="0">
                <a:solidFill>
                  <a:srgbClr val="003366"/>
                </a:solidFill>
              </a:rPr>
              <a:t>, Москва</a:t>
            </a:r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13" y="2233449"/>
            <a:ext cx="202192" cy="286308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6668692" y="2524372"/>
            <a:ext cx="483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err="1">
                <a:solidFill>
                  <a:srgbClr val="003366"/>
                </a:solidFill>
              </a:rPr>
              <a:t>СПбГЭУ</a:t>
            </a:r>
            <a:r>
              <a:rPr lang="ru-RU" sz="400" b="1" dirty="0">
                <a:solidFill>
                  <a:srgbClr val="003366"/>
                </a:solidFill>
              </a:rPr>
              <a:t>,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Санкт-Петербург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55" y="1586295"/>
            <a:ext cx="331651" cy="302286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6503631" y="1894145"/>
            <a:ext cx="57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РГУ нефти и газа (НИУ) им. И.М. Губкина, Москва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90" y="2210315"/>
            <a:ext cx="374524" cy="378905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7142435" y="2585927"/>
            <a:ext cx="436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НИ ТПУ, Томск</a:t>
            </a: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17" y="2179232"/>
            <a:ext cx="399014" cy="420462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7662462" y="2580875"/>
            <a:ext cx="43621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УГТУ, Ухта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150240" y="2576465"/>
            <a:ext cx="43621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УГНТУ, Уфа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075741" y="3182146"/>
            <a:ext cx="595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err="1">
                <a:solidFill>
                  <a:srgbClr val="003366"/>
                </a:solidFill>
              </a:rPr>
              <a:t>СПбГМТУ</a:t>
            </a:r>
            <a:r>
              <a:rPr lang="ru-RU" sz="400" b="1" dirty="0">
                <a:solidFill>
                  <a:srgbClr val="003366"/>
                </a:solidFill>
              </a:rPr>
              <a:t>, Санкт-Петербург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91950" y="3837070"/>
            <a:ext cx="528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ВШМ СПбГУ,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Санкт-Петербург</a:t>
            </a: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66" y="2763729"/>
            <a:ext cx="277251" cy="36201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6591452" y="3106998"/>
            <a:ext cx="621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err="1">
                <a:solidFill>
                  <a:srgbClr val="003366"/>
                </a:solidFill>
              </a:rPr>
              <a:t>СПбГЭТУ</a:t>
            </a:r>
            <a:r>
              <a:rPr lang="ru-RU" sz="400" b="1" dirty="0">
                <a:solidFill>
                  <a:srgbClr val="003366"/>
                </a:solidFill>
              </a:rPr>
              <a:t> (ЛЭТИ)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Им. В.И. Ульянова (Ленина), 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Санкт-Петербург</a:t>
            </a: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3244" y="2202899"/>
            <a:ext cx="363119" cy="396808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6617984" y="3850220"/>
            <a:ext cx="56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Санкт-Петербургский Горный университет,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Санкт-Петербург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572025" y="3833037"/>
            <a:ext cx="67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СВФУ </a:t>
            </a:r>
            <a:br>
              <a:rPr lang="ru-RU" sz="400" b="1" dirty="0">
                <a:solidFill>
                  <a:srgbClr val="003366"/>
                </a:solidFill>
              </a:rPr>
            </a:br>
            <a:r>
              <a:rPr lang="ru-RU" sz="400" b="1" dirty="0">
                <a:solidFill>
                  <a:srgbClr val="003366"/>
                </a:solidFill>
              </a:rPr>
              <a:t>им. </a:t>
            </a:r>
            <a:r>
              <a:rPr lang="ru-RU" sz="400" b="1" dirty="0" err="1">
                <a:solidFill>
                  <a:srgbClr val="003366"/>
                </a:solidFill>
              </a:rPr>
              <a:t>М.К.Аммосова</a:t>
            </a:r>
            <a:r>
              <a:rPr lang="ru-RU" sz="400" b="1" dirty="0">
                <a:solidFill>
                  <a:srgbClr val="003366"/>
                </a:solidFill>
              </a:rPr>
              <a:t>, Якутск</a:t>
            </a: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7697464" y="3508008"/>
            <a:ext cx="380967" cy="290389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1251" y="1915710"/>
            <a:ext cx="7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" b="1">
                <a:solidFill>
                  <a:srgbClr val="003366"/>
                </a:solidFill>
              </a:defRPr>
            </a:lvl1pPr>
          </a:lstStyle>
          <a:p>
            <a:r>
              <a:rPr lang="ru-RU" dirty="0"/>
              <a:t>МГУ им.  </a:t>
            </a:r>
            <a:br>
              <a:rPr lang="ru-RU" dirty="0"/>
            </a:br>
            <a:r>
              <a:rPr lang="ru-RU" dirty="0"/>
              <a:t>М.В. Ломоносова,</a:t>
            </a:r>
          </a:p>
          <a:p>
            <a:r>
              <a:rPr lang="ru-RU" dirty="0"/>
              <a:t>Москва</a:t>
            </a:r>
          </a:p>
        </p:txBody>
      </p:sp>
      <p:sp>
        <p:nvSpPr>
          <p:cNvPr id="7" name="Овал 6"/>
          <p:cNvSpPr/>
          <p:nvPr/>
        </p:nvSpPr>
        <p:spPr>
          <a:xfrm>
            <a:off x="7397300" y="1579143"/>
            <a:ext cx="387547" cy="334592"/>
          </a:xfrm>
          <a:prstGeom prst="ellipse">
            <a:avLst/>
          </a:prstGeom>
          <a:blipFill dpi="0" rotWithShape="1">
            <a:blip r:embed="rId14">
              <a:alphaModFix amt="8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8213780" y="3507773"/>
            <a:ext cx="288737" cy="358555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304050" y="2046947"/>
            <a:ext cx="4191558" cy="1505371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385D8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 и предоставление предложений </a:t>
            </a:r>
            <a:br>
              <a:rPr lang="ru-RU" sz="1100" dirty="0">
                <a:solidFill>
                  <a:srgbClr val="385D8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385D8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программам целевого (опережающего) обучения для согласования с профильными Департаментами ПАО «Газпром»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1743" y="3507055"/>
            <a:ext cx="347170" cy="34666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085156" y="3852952"/>
            <a:ext cx="5460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КНИТУ, Казань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00" y="2730490"/>
            <a:ext cx="396451" cy="43721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604705" y="3104046"/>
            <a:ext cx="60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err="1">
                <a:solidFill>
                  <a:srgbClr val="003366"/>
                </a:solidFill>
              </a:rPr>
              <a:t>ГУМиРФ</a:t>
            </a:r>
            <a:endParaRPr lang="ru-RU" sz="400" b="1" dirty="0">
              <a:solidFill>
                <a:srgbClr val="003366"/>
              </a:solidFill>
            </a:endParaRP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 им. адмирала С.О. Макарова, 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Санкт-Петербург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90" y="2770021"/>
            <a:ext cx="370026" cy="35071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41445" y="3120100"/>
            <a:ext cx="436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ТИУ, Тюмень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52184" y="2779782"/>
            <a:ext cx="265666" cy="42724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19" y="1579506"/>
            <a:ext cx="372753" cy="33036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7761291" y="1895572"/>
            <a:ext cx="513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>
                <a:solidFill>
                  <a:srgbClr val="003366"/>
                </a:solidFill>
              </a:rPr>
              <a:t>Высшая школа экономики,</a:t>
            </a:r>
          </a:p>
          <a:p>
            <a:pPr algn="ctr"/>
            <a:r>
              <a:rPr lang="ru-RU" sz="400" b="1" dirty="0">
                <a:solidFill>
                  <a:srgbClr val="003366"/>
                </a:solidFill>
              </a:rPr>
              <a:t>Москва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8671" y="2028363"/>
            <a:ext cx="16988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385D8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ответственности по координации взаимодействия с вузами-партнерами в части учебно-методического обеспечения целевых образовательных программ</a:t>
            </a:r>
            <a:endParaRPr lang="ru-RU" sz="1100" dirty="0">
              <a:solidFill>
                <a:srgbClr val="385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667720" y="2054928"/>
            <a:ext cx="1540975" cy="1803632"/>
          </a:xfrm>
          <a:prstGeom prst="rect">
            <a:avLst/>
          </a:prstGeom>
          <a:noFill/>
          <a:ln w="19050" cap="flat" cmpd="sng" algn="ctr">
            <a:solidFill>
              <a:srgbClr val="385D8A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7771" y="1500758"/>
            <a:ext cx="1039762" cy="590639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6532474" y="1492250"/>
            <a:ext cx="2198665" cy="2762839"/>
          </a:xfrm>
          <a:prstGeom prst="rect">
            <a:avLst/>
          </a:prstGeom>
          <a:noFill/>
          <a:ln w="19050" cap="flat" cmpd="sng" algn="ctr">
            <a:solidFill>
              <a:srgbClr val="385D8A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 useBgFill="1">
        <p:nvSpPr>
          <p:cNvPr id="128" name="Прямоугольник 127"/>
          <p:cNvSpPr/>
          <p:nvPr/>
        </p:nvSpPr>
        <p:spPr>
          <a:xfrm>
            <a:off x="6395821" y="1345579"/>
            <a:ext cx="20056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385D8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Вузы-партнеры ПАО «Газпром»</a:t>
            </a:r>
            <a:endParaRPr lang="ru-RU" sz="900" b="1" dirty="0">
              <a:solidFill>
                <a:srgbClr val="385D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https://www.spbstu.ru/upload/branding/logo_vert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6" y="1556053"/>
            <a:ext cx="495343" cy="4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9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</p:spPr>
        <p:txBody>
          <a:bodyPr anchor="ctr"/>
          <a:lstStyle/>
          <a:p>
            <a:r>
              <a:rPr lang="ru-RU" sz="1800" b="1" dirty="0"/>
              <a:t>Промежуточные итоги работы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08105" y="1971082"/>
            <a:ext cx="5487420" cy="73723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</a:rPr>
              <a:t>Расширяется пул преподавателей, задействованных 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в программах целевого (опережающего) обучения</a:t>
            </a:r>
          </a:p>
        </p:txBody>
      </p:sp>
      <p:pic>
        <p:nvPicPr>
          <p:cNvPr id="1026" name="Picture 2" descr="https://www.spbstu.ru/upload/branding/logo_ve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75" y="3855811"/>
            <a:ext cx="513480" cy="5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tu.ru/assets/files/ru/universitet/korporativnyj-stil/logo-sin-kr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87" y="4273312"/>
            <a:ext cx="432875" cy="4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73" y="4264333"/>
            <a:ext cx="432875" cy="432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81" y="4271705"/>
            <a:ext cx="444830" cy="4277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06" y="3914333"/>
            <a:ext cx="295994" cy="416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79" y="3898361"/>
            <a:ext cx="507617" cy="414922"/>
          </a:xfrm>
          <a:prstGeom prst="rect">
            <a:avLst/>
          </a:prstGeom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408795" y="963790"/>
            <a:ext cx="4287738" cy="73723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</a:rPr>
              <a:t>Развитие лабораторно-тренажерной базы</a:t>
            </a:r>
          </a:p>
        </p:txBody>
      </p:sp>
      <p:sp>
        <p:nvSpPr>
          <p:cNvPr id="22" name="Заголовок 6"/>
          <p:cNvSpPr txBox="1">
            <a:spLocks/>
          </p:cNvSpPr>
          <p:nvPr/>
        </p:nvSpPr>
        <p:spPr>
          <a:xfrm>
            <a:off x="408105" y="2948369"/>
            <a:ext cx="4287738" cy="73723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</a:rPr>
              <a:t>Документационное обеспечение учебного процесса</a:t>
            </a: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418078" y="3886668"/>
            <a:ext cx="4287738" cy="73723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</a:rPr>
              <a:t>Проведение совместных программ опорных вузов и образовательных организаций ПАО «Газпром»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30626" y="1749745"/>
            <a:ext cx="1473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315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Численность преподавателей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61087" y="830837"/>
            <a:ext cx="2103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110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Лабораторно-тренажерных комплекса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42486" y="819169"/>
            <a:ext cx="1473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22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Специальные аудитории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87504" y="2897324"/>
            <a:ext cx="15596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30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Программ обучения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389452" y="3770744"/>
            <a:ext cx="17557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11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Совместных программ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92420" y="1868180"/>
            <a:ext cx="8051801" cy="0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2420" y="2826963"/>
            <a:ext cx="8051801" cy="0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2420" y="3844118"/>
            <a:ext cx="8051801" cy="0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2" descr="http://cdn.onlinewebfonts.com/svg/download_45162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54" y="3034761"/>
            <a:ext cx="704002" cy="7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Картинки по запросу эксперты пиктограмма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74" y="1968706"/>
            <a:ext cx="734574" cy="7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Картинки по запросу лаборатория пиктограмма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37" y="977152"/>
            <a:ext cx="814011" cy="8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06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699201" y="1"/>
            <a:ext cx="7279699" cy="737238"/>
          </a:xfrm>
        </p:spPr>
        <p:txBody>
          <a:bodyPr anchor="ctr"/>
          <a:lstStyle/>
          <a:p>
            <a:r>
              <a:rPr lang="ru-RU" sz="1800" b="1" dirty="0"/>
              <a:t>Реализация совместных программ с опорными вузами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179388" y="618515"/>
            <a:ext cx="8799512" cy="73723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www.spbstu.ru/upload/branding/logo_ve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23" y="1549401"/>
            <a:ext cx="674826" cy="6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tu.ru/assets/files/ru/universitet/korporativnyj-stil/logo-sin-kr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93" y="1602368"/>
            <a:ext cx="568893" cy="5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302052" y="827929"/>
            <a:ext cx="7228737" cy="3713162"/>
          </a:xfrm>
        </p:spPr>
        <p:txBody>
          <a:bodyPr/>
          <a:lstStyle/>
          <a:p>
            <a:r>
              <a:rPr lang="ru-RU" sz="1300" dirty="0"/>
              <a:t>Программа профессиональной переподготовки «</a:t>
            </a:r>
            <a:r>
              <a:rPr lang="ru-RU" sz="1300" dirty="0" err="1"/>
              <a:t>Нефтегазотрейдинг</a:t>
            </a:r>
            <a:r>
              <a:rPr lang="ru-RU" sz="1300" dirty="0"/>
              <a:t>» </a:t>
            </a:r>
          </a:p>
          <a:p>
            <a:r>
              <a:rPr lang="ru-RU" sz="1300" dirty="0"/>
              <a:t>(«Газпром корпоративный институт» совместно с РГУ нефти и газа (НИУ) имени И.М. Губкина </a:t>
            </a:r>
          </a:p>
          <a:p>
            <a:r>
              <a:rPr lang="ru-RU" sz="1300" dirty="0"/>
              <a:t>и </a:t>
            </a:r>
            <a:r>
              <a:rPr lang="ru-RU" sz="1300" dirty="0" err="1"/>
              <a:t>СПбГЭУ</a:t>
            </a:r>
            <a:r>
              <a:rPr lang="ru-RU" sz="1300" dirty="0"/>
              <a:t>) </a:t>
            </a:r>
          </a:p>
          <a:p>
            <a:r>
              <a:rPr lang="ru-RU" sz="1300" dirty="0"/>
              <a:t>Программы повышения квалификации в области цифровой трансформации («Газпром корпоративный институт» совместно с СПбПУ «Политех» и СПбГЭТУ «ЛЭТИ»): «Стратегия управления человеческими ресурсами в период цифровой трансформации», «Цифровая трансформация в управлении человеческими ресурсами», «Цифровая трансформация нефтегазового предприятия как инструмент повышения эффективности» </a:t>
            </a:r>
          </a:p>
          <a:p>
            <a:r>
              <a:rPr lang="ru-RU" sz="1300" dirty="0"/>
              <a:t>Программы профессиональной переподготовки: «Организация цифровой трансформации компании», «Управление на основе данных»</a:t>
            </a:r>
            <a:endParaRPr lang="ru-RU" sz="500" dirty="0"/>
          </a:p>
          <a:p>
            <a:endParaRPr lang="ru-RU" sz="400" dirty="0"/>
          </a:p>
          <a:p>
            <a:r>
              <a:rPr lang="ru-RU" sz="1300" dirty="0"/>
              <a:t> Программы повышения квалификации совместно с СПбГЭУ: «Отчуждение непрофильных активов», «Энергосбережение и энергоэффективность»</a:t>
            </a:r>
          </a:p>
          <a:p>
            <a:r>
              <a:rPr lang="ru-RU" sz="1300" dirty="0"/>
              <a:t> </a:t>
            </a:r>
          </a:p>
          <a:p>
            <a:r>
              <a:rPr lang="ru-RU" sz="1300" dirty="0"/>
              <a:t>Программы повышения квалификации совместно с НИУ ВШЭ: «Оптимизация договорной работы», </a:t>
            </a:r>
          </a:p>
          <a:p>
            <a:r>
              <a:rPr lang="ru-RU" sz="1300" dirty="0"/>
              <a:t>«Повышение эффективности экспертизы договоров»</a:t>
            </a:r>
            <a:endParaRPr lang="ru-RU" sz="1000" dirty="0"/>
          </a:p>
          <a:p>
            <a:endParaRPr lang="ru-RU" sz="1000" dirty="0"/>
          </a:p>
          <a:p>
            <a:r>
              <a:rPr lang="ru-RU" sz="1300" dirty="0"/>
              <a:t>Программа профессиональной переподготовки совместно с </a:t>
            </a:r>
            <a:r>
              <a:rPr lang="ru-RU" sz="1300" dirty="0" err="1"/>
              <a:t>СПбГУ:«МВА</a:t>
            </a:r>
            <a:r>
              <a:rPr lang="ru-RU" sz="1300" dirty="0"/>
              <a:t> – Эффективное управление минерально-сырьевой базой»</a:t>
            </a:r>
            <a:endParaRPr lang="ru-RU" sz="1300" b="1" dirty="0"/>
          </a:p>
          <a:p>
            <a:endParaRPr lang="ru-RU" sz="13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81" y="4214965"/>
            <a:ext cx="478947" cy="4789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88" y="3591124"/>
            <a:ext cx="489144" cy="4703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32" y="890645"/>
            <a:ext cx="389002" cy="5476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14" y="870254"/>
            <a:ext cx="667121" cy="5452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618" y="3506582"/>
            <a:ext cx="8742556" cy="623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0825" y="1551341"/>
            <a:ext cx="8742556" cy="12205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5618" y="2813445"/>
            <a:ext cx="8742556" cy="651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5618" y="4160102"/>
            <a:ext cx="8742556" cy="586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5618" y="832330"/>
            <a:ext cx="8742556" cy="683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0002" y="877602"/>
            <a:ext cx="872030" cy="4781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804" y="2195795"/>
            <a:ext cx="872030" cy="4781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37" y="2876176"/>
            <a:ext cx="389002" cy="547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1441" y="2879719"/>
            <a:ext cx="872030" cy="4781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3795" y="3567929"/>
            <a:ext cx="872030" cy="4781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0628" y="4181439"/>
            <a:ext cx="872030" cy="4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4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Доступ к электронным библиотечным фондам опорных вузов </a:t>
            </a:r>
            <a:br>
              <a:rPr lang="ru-RU" b="1" dirty="0"/>
            </a:br>
            <a:r>
              <a:rPr lang="ru-RU" b="1" dirty="0"/>
              <a:t>ПАО «Газпром»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844153"/>
            <a:ext cx="97155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98" y="1651398"/>
            <a:ext cx="988219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7" y="2176462"/>
            <a:ext cx="763190" cy="67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950369"/>
            <a:ext cx="1007269" cy="43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60" y="3489722"/>
            <a:ext cx="1062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60" y="3831431"/>
            <a:ext cx="5095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4218385"/>
            <a:ext cx="1138238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6844" y="1095375"/>
            <a:ext cx="5767156" cy="2931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algn="ctr">
              <a:buClr>
                <a:schemeClr val="bg2"/>
              </a:buClr>
            </a:pPr>
            <a:r>
              <a:rPr lang="ru-RU" sz="1350" b="1" dirty="0">
                <a:solidFill>
                  <a:srgbClr val="003366"/>
                </a:solidFill>
              </a:rPr>
              <a:t>Работникам ПАО «Газпром» доступны:</a:t>
            </a:r>
          </a:p>
          <a:p>
            <a:pPr marL="214313" indent="-214313">
              <a:buClr>
                <a:schemeClr val="bg2"/>
              </a:buClr>
            </a:pPr>
            <a:endParaRPr lang="ru-RU" sz="900" b="1" dirty="0">
              <a:solidFill>
                <a:srgbClr val="003366"/>
              </a:solidFill>
            </a:endParaRPr>
          </a:p>
          <a:p>
            <a:pPr marL="214313" indent="-214313" algn="ctr">
              <a:buClr>
                <a:schemeClr val="bg2"/>
              </a:buClr>
            </a:pPr>
            <a:r>
              <a:rPr lang="ru-RU" sz="900" b="1" dirty="0">
                <a:solidFill>
                  <a:srgbClr val="003366"/>
                </a:solidFill>
              </a:rPr>
              <a:t> </a:t>
            </a:r>
            <a:r>
              <a:rPr lang="ru-RU" sz="1350" b="1" dirty="0">
                <a:solidFill>
                  <a:srgbClr val="003366"/>
                </a:solidFill>
                <a:cs typeface="Aharoni" panose="02010803020104030203" pitchFamily="2" charset="-79"/>
              </a:rPr>
              <a:t>Электронные библиотечные фонды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Томского политехнического университета;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РГУ нефти и газа им. И.М. Губкина;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 err="1">
                <a:solidFill>
                  <a:srgbClr val="003366"/>
                </a:solidFill>
              </a:rPr>
              <a:t>Ухтинского</a:t>
            </a:r>
            <a:r>
              <a:rPr lang="ru-RU" sz="1200" b="1" dirty="0">
                <a:solidFill>
                  <a:srgbClr val="003366"/>
                </a:solidFill>
              </a:rPr>
              <a:t> государственного технического университета;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Тюменского индустриального университета;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Казанского национального исследовательского технологического университета.</a:t>
            </a:r>
          </a:p>
          <a:p>
            <a:pPr lvl="0">
              <a:buClr>
                <a:schemeClr val="bg2"/>
              </a:buClr>
            </a:pPr>
            <a:endParaRPr lang="ru-RU" sz="1350" b="1" dirty="0">
              <a:solidFill>
                <a:srgbClr val="003366"/>
              </a:solidFill>
            </a:endParaRPr>
          </a:p>
          <a:p>
            <a:pPr lvl="0" algn="ctr">
              <a:buClr>
                <a:schemeClr val="bg2"/>
              </a:buClr>
            </a:pPr>
            <a:r>
              <a:rPr lang="ru-RU" sz="1350" b="1" dirty="0">
                <a:solidFill>
                  <a:srgbClr val="003366"/>
                </a:solidFill>
              </a:rPr>
              <a:t>Электронные каталоги на сайте Университетов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Уфимского государственного нефтяного технического университета;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Санкт-Петербургского государственного экономического университета;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Санкт-Петербургского государственного морского технического университета;</a:t>
            </a:r>
          </a:p>
          <a:p>
            <a:pPr marL="214313" indent="-214313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3366"/>
                </a:solidFill>
              </a:rPr>
              <a:t>МГУ имени М.В. Ломоносова.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93187006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0813" y="899652"/>
            <a:ext cx="8828087" cy="3724418"/>
          </a:xfrm>
        </p:spPr>
        <p:txBody>
          <a:bodyPr anchor="ctr" anchorCtr="0"/>
          <a:lstStyle/>
          <a:p>
            <a:pPr algn="ctr"/>
            <a:r>
              <a:rPr lang="ru-RU" sz="2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13994358"/>
      </p:ext>
    </p:extLst>
  </p:cSld>
  <p:clrMapOvr>
    <a:masterClrMapping/>
  </p:clrMapOvr>
</p:sld>
</file>

<file path=ppt/theme/theme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Экран (16:9)</PresentationFormat>
  <Paragraphs>115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7_Специальное оформление</vt:lpstr>
      <vt:lpstr>8_Специальное оформление</vt:lpstr>
      <vt:lpstr>12_Специальное оформление</vt:lpstr>
      <vt:lpstr>11_Специальное оформление</vt:lpstr>
      <vt:lpstr>13_Специальное оформление</vt:lpstr>
      <vt:lpstr>10_Специальное оформление</vt:lpstr>
      <vt:lpstr>9_Специальное оформление</vt:lpstr>
      <vt:lpstr>Презентация PowerPoint</vt:lpstr>
      <vt:lpstr>Опорные вузы и вузы-партнеры ПАО «Газпром»</vt:lpstr>
      <vt:lpstr>Уровни интеграции участников</vt:lpstr>
      <vt:lpstr>Взаимодействие образовательных организаций ПАО «Газпром»  с вузами-партнерами</vt:lpstr>
      <vt:lpstr>Промежуточные итоги работы</vt:lpstr>
      <vt:lpstr>Реализация совместных программ с опорными вузами</vt:lpstr>
      <vt:lpstr>Доступ к электронным библиотечным фондам опорных вузов  ПАО «Газпром»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2019-11-13T09:49:10Z</dcterms:created>
  <dcterms:modified xsi:type="dcterms:W3CDTF">2021-04-21T21:03:19Z</dcterms:modified>
</cp:coreProperties>
</file>